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74" r:id="rId4"/>
    <p:sldId id="304" r:id="rId5"/>
    <p:sldId id="292" r:id="rId6"/>
    <p:sldId id="305" r:id="rId7"/>
    <p:sldId id="275" r:id="rId8"/>
    <p:sldId id="306" r:id="rId9"/>
    <p:sldId id="307" r:id="rId10"/>
    <p:sldId id="308" r:id="rId11"/>
    <p:sldId id="316" r:id="rId12"/>
    <p:sldId id="317" r:id="rId13"/>
    <p:sldId id="318" r:id="rId14"/>
    <p:sldId id="319" r:id="rId15"/>
    <p:sldId id="309" r:id="rId16"/>
    <p:sldId id="310" r:id="rId17"/>
    <p:sldId id="311" r:id="rId18"/>
    <p:sldId id="312" r:id="rId19"/>
    <p:sldId id="315" r:id="rId20"/>
    <p:sldId id="320" r:id="rId21"/>
    <p:sldId id="268" r:id="rId2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9"/>
    <p:restoredTop sz="79348"/>
  </p:normalViewPr>
  <p:slideViewPr>
    <p:cSldViewPr snapToGrid="0">
      <p:cViewPr varScale="1">
        <p:scale>
          <a:sx n="114" d="100"/>
          <a:sy n="114" d="100"/>
        </p:scale>
        <p:origin x="1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B2A0C-1EC2-7346-B592-D8E2365F94C9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68E67-BD19-5D4D-A2DA-74474D3642E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44992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72938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407340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24414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1239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The syntax (x: Int) =&gt; x == 9 is a function literal or anonymous function.</a:t>
            </a:r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65890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22857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96982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="0" i="0" dirty="0">
                <a:effectLst/>
                <a:latin typeface="Times New Roman" panose="02020603050405020304" pitchFamily="18" charset="0"/>
              </a:rPr>
              <a:t>The arguments can still be used in the body of the function (and thus we can still add x and y).</a:t>
            </a: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006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13983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19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80043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20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869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448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noProof="0" dirty="0"/>
              <a:t>The function can have any definition except that it takes an int and returns an int when passed as a parameter to another function or method.</a:t>
            </a:r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9225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16190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FI" dirty="0"/>
              <a:t>Scala is smart enough to know the return type. </a:t>
            </a:r>
            <a:r>
              <a:rPr lang="en-GB" dirty="0"/>
              <a:t>B</a:t>
            </a:r>
            <a:r>
              <a:rPr lang="en-FI" dirty="0"/>
              <a:t>ut for good coding practices, one shou</a:t>
            </a:r>
            <a:r>
              <a:rPr lang="en-GB" dirty="0" err="1"/>
              <a:t>ld</a:t>
            </a:r>
            <a:r>
              <a:rPr lang="en-FI" dirty="0"/>
              <a:t> explicitly mention it.</a:t>
            </a:r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42081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FI" dirty="0"/>
              <a:t>Scala is smart enough to know the return type. </a:t>
            </a:r>
            <a:r>
              <a:rPr lang="en-GB" dirty="0"/>
              <a:t>B</a:t>
            </a:r>
            <a:r>
              <a:rPr lang="en-FI" dirty="0"/>
              <a:t>ut for good coding practices, one shou</a:t>
            </a:r>
            <a:r>
              <a:rPr lang="en-GB" dirty="0" err="1"/>
              <a:t>ld</a:t>
            </a:r>
            <a:r>
              <a:rPr lang="en-FI" dirty="0"/>
              <a:t> explicitly mention it.</a:t>
            </a:r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62198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7990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64517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pPr marL="228600" indent="-228600">
              <a:buAutoNum type="arabicPeriod"/>
            </a:pP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68E67-BD19-5D4D-A2DA-74474D3642EA}" type="slidenum">
              <a:rPr lang="en-FI" smtClean="0"/>
              <a:t>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9250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97A3-F7E6-5A67-98BD-57A02E026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EFCF7-4D88-543D-A1CA-89D52888B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7C147-A330-2E87-F970-33038F56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DEF33-43AE-692A-252D-ECE3C9B19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20E05-FD76-AF47-E3A5-503FD3AF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4810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2D4B-A0A3-AEA4-FB3E-1EF4D9A1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CF014-0C64-E92E-A5FD-CAEAB5558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7AC4D-3BB8-F0CA-9122-58C5C6BF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C9E65-C545-DCBD-3FD9-4A188A9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49F7-D96B-F6E3-1177-6EDFD417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2707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BBB10F-7DD3-B517-0510-8FA5B1243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2E35B-B759-D387-5BB4-0302B2C62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33A98-29F0-FD6F-EB3F-316005A4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39F6D-CF8E-F059-0077-331E0679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77B5A-606A-C91D-5BD7-A8D06321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1894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7DC1-A217-4D79-CDDE-70053DAF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485F3-0DD7-017C-0AB6-E222C72B2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6B898-3AE7-F827-8CB0-70F1286F9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E5C15-D6A2-ED5E-12C6-50F8B69A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39C0-A7AD-D878-FF9C-80143F12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3923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4FC1-D0D5-F369-BE9F-1F962048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5EFB6-B4DB-4231-CF27-3685DA7C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B447E-634A-8922-637A-61D95EAB4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601E0-E955-64A4-5D11-1C98F233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A662E-9C8E-0F67-23C9-187F2FD99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490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85B5-A303-CA86-C224-161DB8CC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6A858-FEA1-EE29-09E3-3015A5C52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94C53-BF7A-E631-CA6C-BB069A32E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CE0F4-6D4F-0675-2BC0-956D04A5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79A1E-6EEF-8AE0-E4E9-8BAF5E24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464C3-234F-B55C-B25D-4877DB2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2122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60C0-8B3B-2C2E-2FF9-5366223F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7AA8-B665-62AD-669E-4D582A1B9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C5C6A-3379-35BE-5F59-5F814E9F8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178CB-AEFA-84FC-0032-207182719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DC843-16F0-F830-E538-D19C09D5B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EF2FB-6B79-19B4-F9DD-1EA8EC11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1CEC7B-D065-E2A7-8AA9-2F47F9089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70EFF-728A-D470-6DA2-3BABCF9F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6640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AC79-E3DD-622E-71A6-F5F74511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01946-1A96-B78E-2B42-74C2030D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30BAD-FEEB-2DC3-3872-63FC8F1A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B92AC-66BC-A5B3-AA95-D6B1831B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3088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249BA-D296-3765-4688-6541C407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AFD9D-69CF-F8F4-4C53-14E9CD77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31623-83B9-64ED-9296-ABCCC706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4293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C157-CE2C-1615-AD45-5D930987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E814-4BCB-731D-BD4B-044BA9173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DE50B-83F3-2704-FC9F-26CA82A91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ADDC7-C9F0-5048-A40B-A8873847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65F2E-6200-3C1E-0EAE-DC944672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8919D-E873-844F-FA79-EF3497EA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5897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B122-972C-4392-6C75-F8CC691CC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23F832-7E5F-847D-4AF6-CAE9989C5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B2444-CBF0-1377-6653-BC6751E21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58C0C-32A2-BAC5-194E-91377933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863D0-5346-95C9-F6D8-F61FD359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5CD60-D63E-07A5-7B5D-19B4D37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0677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6BD78-A990-8E98-6753-B9CA3EE8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65361-2ECE-B0A2-3689-70540D18F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F3703-C661-B3FF-BCB9-8D4432679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9146B-A831-874C-B3FC-2A7CFC27174E}" type="datetimeFigureOut">
              <a:rPr lang="en-FI" smtClean="0"/>
              <a:t>28.3.2023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DBBF6-9188-72A2-7199-1E9BD412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BEF2F-084E-0FDC-2DEA-A45E37A6D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B6AB7-248B-E046-9402-D3FA2E81E3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248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B7582A1-1FA7-CA99-5EB6-FCB08EFEC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5382" b="103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56A20-722F-7D2F-78CF-0F3F8A811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FI" sz="5100" dirty="0">
                <a:solidFill>
                  <a:srgbClr val="FFFFFF"/>
                </a:solidFill>
              </a:rPr>
              <a:t>Lecture 3 </a:t>
            </a:r>
            <a:br>
              <a:rPr lang="en-FI" sz="5100" dirty="0">
                <a:solidFill>
                  <a:srgbClr val="FFFFFF"/>
                </a:solidFill>
              </a:rPr>
            </a:br>
            <a:r>
              <a:rPr lang="en-FI" sz="5100" dirty="0">
                <a:solidFill>
                  <a:srgbClr val="FFFFFF"/>
                </a:solidFill>
              </a:rPr>
              <a:t>Higher Order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01CE4-1856-A1D6-19AB-31BC2C5A1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FI" dirty="0">
                <a:solidFill>
                  <a:srgbClr val="FFFFFF"/>
                </a:solidFill>
              </a:rPr>
              <a:t>28.3.2023</a:t>
            </a:r>
          </a:p>
          <a:p>
            <a:r>
              <a:rPr lang="en-FI" dirty="0">
                <a:solidFill>
                  <a:srgbClr val="FFFFFF"/>
                </a:solidFill>
              </a:rPr>
              <a:t>Iflaah Salman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70FC0E-EBD1-7082-2308-13199DA95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5991222"/>
            <a:ext cx="190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40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251"/>
            <a:ext cx="10556107" cy="1325563"/>
          </a:xfrm>
        </p:spPr>
        <p:txBody>
          <a:bodyPr/>
          <a:lstStyle/>
          <a:p>
            <a:r>
              <a:rPr lang="en-FI" dirty="0"/>
              <a:t>Higher Order Functions in Scala Collections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600" dirty="0"/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2764E37-A968-5DF3-507B-8E056BC28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636" y="1249136"/>
            <a:ext cx="5309507" cy="27051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831940F1-7035-B630-6319-E816D2C5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943" y="3975099"/>
            <a:ext cx="5537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6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CC256A5-E2E1-2FA8-8387-9DE3DC732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57" y="804862"/>
            <a:ext cx="9688286" cy="24220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F9F4C-2FAD-D8FA-C73F-27B33949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-64747"/>
            <a:ext cx="5943600" cy="1325563"/>
          </a:xfrm>
        </p:spPr>
        <p:txBody>
          <a:bodyPr/>
          <a:lstStyle/>
          <a:p>
            <a:r>
              <a:rPr lang="en-FI" dirty="0"/>
              <a:t>Higher Order Functions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4BCC4F2-B6FB-2EEA-D763-6BCCCF8A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34394"/>
            <a:ext cx="6591300" cy="3458452"/>
          </a:xfrm>
          <a:prstGeom prst="rect">
            <a:avLst/>
          </a:prstGeom>
        </p:spPr>
      </p:pic>
      <p:pic>
        <p:nvPicPr>
          <p:cNvPr id="12" name="Picture 11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D3CB8823-717E-A86F-5060-7B65CC9EE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346" y="1153886"/>
            <a:ext cx="4585712" cy="128973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1CD618-1E7D-3A3D-77F1-063CDE89FB1B}"/>
              </a:ext>
            </a:extLst>
          </p:cNvPr>
          <p:cNvSpPr/>
          <p:nvPr/>
        </p:nvSpPr>
        <p:spPr>
          <a:xfrm>
            <a:off x="4778829" y="1260816"/>
            <a:ext cx="1643742" cy="11828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1222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9F4C-2FAD-D8FA-C73F-27B33949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-64747"/>
            <a:ext cx="5943600" cy="1325563"/>
          </a:xfrm>
        </p:spPr>
        <p:txBody>
          <a:bodyPr/>
          <a:lstStyle/>
          <a:p>
            <a:r>
              <a:rPr lang="en-FI" dirty="0"/>
              <a:t>Higher Order Functions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97A0147-AFC8-7861-FB40-4016A0F19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2" y="2728969"/>
            <a:ext cx="9876933" cy="189411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96871-21B4-4773-E459-41E2E8150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90" y="4423798"/>
            <a:ext cx="4521539" cy="23929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600" b="1" i="0" u="none" strike="noStrike" dirty="0">
                <a:effectLst/>
              </a:rPr>
              <a:t>abs</a:t>
            </a:r>
            <a:r>
              <a:rPr lang="en-GB" sz="2600" b="0" i="0" u="none" strike="noStrike" dirty="0">
                <a:effectLst/>
              </a:rPr>
              <a:t> </a:t>
            </a:r>
            <a:r>
              <a:rPr lang="en-GB" sz="2600" b="0" i="0" u="none" strike="noStrike" dirty="0">
                <a:solidFill>
                  <a:srgbClr val="C00000"/>
                </a:solidFill>
                <a:effectLst/>
              </a:rPr>
              <a:t>accepts an Int and returns an Int</a:t>
            </a:r>
            <a:r>
              <a:rPr lang="en-GB" sz="2600" b="0" i="0" u="none" strike="noStrike" dirty="0">
                <a:effectLst/>
              </a:rPr>
              <a:t>. And likewise, </a:t>
            </a:r>
          </a:p>
          <a:p>
            <a:pPr marL="0" indent="0">
              <a:buNone/>
            </a:pPr>
            <a:r>
              <a:rPr lang="en-GB" sz="2600" b="1" i="0" u="none" strike="noStrike" dirty="0">
                <a:effectLst/>
              </a:rPr>
              <a:t>factorial</a:t>
            </a:r>
            <a:r>
              <a:rPr lang="en-GB" sz="2600" b="0" i="0" u="none" strike="noStrike" dirty="0">
                <a:effectLst/>
              </a:rPr>
              <a:t> </a:t>
            </a:r>
            <a:r>
              <a:rPr lang="en-GB" sz="2600" b="0" i="0" u="none" strike="noStrike" dirty="0">
                <a:solidFill>
                  <a:srgbClr val="C00000"/>
                </a:solidFill>
                <a:effectLst/>
              </a:rPr>
              <a:t>accepts an Int and returns an Int</a:t>
            </a:r>
            <a:r>
              <a:rPr lang="en-GB" sz="2600" b="0" i="0" u="none" strike="noStrike" dirty="0">
                <a:effectLst/>
              </a:rPr>
              <a:t>,  </a:t>
            </a:r>
          </a:p>
          <a:p>
            <a:pPr marL="0" indent="0">
              <a:buNone/>
            </a:pPr>
            <a:r>
              <a:rPr lang="en-GB" sz="2600" b="0" i="0" u="none" strike="noStrike" dirty="0">
                <a:effectLst/>
              </a:rPr>
              <a:t>Both match the Int =&gt; Int type. </a:t>
            </a:r>
          </a:p>
          <a:p>
            <a:pPr marL="0" indent="0">
              <a:buNone/>
            </a:pPr>
            <a:r>
              <a:rPr lang="en-GB" sz="2600" b="0" i="0" u="none" strike="noStrike" dirty="0">
                <a:effectLst/>
              </a:rPr>
              <a:t>We can therefore pass </a:t>
            </a:r>
            <a:r>
              <a:rPr lang="en-GB" sz="2600" b="1" i="0" u="none" strike="noStrike" dirty="0">
                <a:effectLst/>
              </a:rPr>
              <a:t>abs </a:t>
            </a:r>
            <a:r>
              <a:rPr lang="en-GB" sz="2600" b="0" i="0" u="none" strike="noStrike" dirty="0">
                <a:effectLst/>
              </a:rPr>
              <a:t>or </a:t>
            </a:r>
            <a:r>
              <a:rPr lang="en-GB" sz="2600" b="1" i="0" u="none" strike="noStrike" dirty="0">
                <a:effectLst/>
              </a:rPr>
              <a:t>factorial </a:t>
            </a:r>
            <a:r>
              <a:rPr lang="en-GB" sz="2600" b="0" i="0" u="none" strike="noStrike" dirty="0">
                <a:effectLst/>
              </a:rPr>
              <a:t>as the </a:t>
            </a:r>
            <a:r>
              <a:rPr lang="en-GB" sz="2600" b="1" i="1" u="none" strike="noStrike" dirty="0">
                <a:effectLst/>
              </a:rPr>
              <a:t>f </a:t>
            </a:r>
            <a:r>
              <a:rPr lang="en-GB" sz="2600" b="0" i="0" u="none" strike="noStrike" dirty="0">
                <a:effectLst/>
              </a:rPr>
              <a:t>argument to </a:t>
            </a:r>
            <a:r>
              <a:rPr lang="en-GB" sz="2600" b="1" i="0" u="none" strike="noStrike" dirty="0" err="1">
                <a:effectLst/>
              </a:rPr>
              <a:t>formatResult</a:t>
            </a:r>
            <a:r>
              <a:rPr lang="en-GB" sz="2600" b="0" i="0" u="none" strike="noStrike" dirty="0">
                <a:effectLst/>
              </a:rPr>
              <a:t>.</a:t>
            </a:r>
            <a:br>
              <a:rPr lang="en-GB" sz="1600" dirty="0"/>
            </a:br>
            <a:endParaRPr lang="en-FI" sz="24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509D8DA-C2DF-BDF1-27C3-348507065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5118951"/>
            <a:ext cx="6819900" cy="1473200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E12C27B-8C5F-4037-0CD0-5F630BD24023}"/>
              </a:ext>
            </a:extLst>
          </p:cNvPr>
          <p:cNvSpPr txBox="1">
            <a:spLocks/>
          </p:cNvSpPr>
          <p:nvPr/>
        </p:nvSpPr>
        <p:spPr>
          <a:xfrm>
            <a:off x="1186543" y="1137730"/>
            <a:ext cx="5475514" cy="226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The two functions, </a:t>
            </a:r>
            <a:r>
              <a:rPr lang="en-GB" sz="2200" b="1" dirty="0" err="1"/>
              <a:t>formatAbs</a:t>
            </a:r>
            <a:r>
              <a:rPr lang="en-GB" sz="2200" dirty="0"/>
              <a:t> and </a:t>
            </a:r>
            <a:r>
              <a:rPr lang="en-GB" sz="2200" b="1" dirty="0" err="1"/>
              <a:t>formatFactorial</a:t>
            </a:r>
            <a:r>
              <a:rPr lang="en-GB" sz="2200" dirty="0"/>
              <a:t>, are almost identical. If we like, we can generalize these to a single function, </a:t>
            </a:r>
            <a:r>
              <a:rPr lang="en-GB" sz="2200" b="1" dirty="0" err="1"/>
              <a:t>formatResult</a:t>
            </a:r>
            <a:r>
              <a:rPr lang="en-GB" sz="2200" dirty="0"/>
              <a:t>, which </a:t>
            </a:r>
            <a:r>
              <a:rPr lang="en-GB" sz="2200" dirty="0">
                <a:solidFill>
                  <a:srgbClr val="C00000"/>
                </a:solidFill>
              </a:rPr>
              <a:t>accepts as an argument the function </a:t>
            </a:r>
            <a:r>
              <a:rPr lang="en-GB" sz="2200" dirty="0"/>
              <a:t>to apply to its argument</a:t>
            </a:r>
            <a:endParaRPr lang="en-FI" sz="2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81F17E-97B0-41C5-CBA1-10AD2C417CC1}"/>
              </a:ext>
            </a:extLst>
          </p:cNvPr>
          <p:cNvCxnSpPr>
            <a:cxnSpLocks/>
          </p:cNvCxnSpPr>
          <p:nvPr/>
        </p:nvCxnSpPr>
        <p:spPr>
          <a:xfrm>
            <a:off x="5236029" y="4800600"/>
            <a:ext cx="1719944" cy="27917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21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251"/>
            <a:ext cx="10556107" cy="1325563"/>
          </a:xfrm>
        </p:spPr>
        <p:txBody>
          <a:bodyPr/>
          <a:lstStyle/>
          <a:p>
            <a:r>
              <a:rPr lang="en-FI" dirty="0"/>
              <a:t>Polymorphic Functions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B89045-9D2E-9451-2B6A-9E8C8329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414" y="1419479"/>
            <a:ext cx="10556107" cy="1585169"/>
          </a:xfrm>
        </p:spPr>
        <p:txBody>
          <a:bodyPr>
            <a:noAutofit/>
          </a:bodyPr>
          <a:lstStyle/>
          <a:p>
            <a:r>
              <a:rPr lang="en-GB" sz="2200" dirty="0"/>
              <a:t>F</a:t>
            </a:r>
            <a:r>
              <a:rPr lang="en-GB" sz="2200" b="0" i="0" u="none" strike="noStrike" dirty="0">
                <a:effectLst/>
              </a:rPr>
              <a:t>unctions that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operate on only one type of data </a:t>
            </a:r>
            <a:r>
              <a:rPr lang="en-GB" sz="2200" b="0" i="0" u="none" strike="noStrike" dirty="0">
                <a:effectLst/>
              </a:rPr>
              <a:t>are called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monomorphic functions</a:t>
            </a:r>
            <a:r>
              <a:rPr lang="en-GB" sz="2200" b="0" i="0" u="none" strike="noStrike" dirty="0">
                <a:effectLst/>
              </a:rPr>
              <a:t>, e.g., </a:t>
            </a:r>
            <a:r>
              <a:rPr lang="en-GB" sz="2200" b="1" i="0" u="none" strike="noStrike" dirty="0" err="1">
                <a:effectLst/>
              </a:rPr>
              <a:t>formatResult</a:t>
            </a:r>
            <a:r>
              <a:rPr lang="en-GB" sz="2200" b="0" i="0" u="none" strike="noStrike" dirty="0">
                <a:effectLst/>
              </a:rPr>
              <a:t> method; Int =&gt; Int</a:t>
            </a:r>
          </a:p>
          <a:p>
            <a:r>
              <a:rPr lang="en-GB" sz="2200" dirty="0"/>
              <a:t>HOF that works for </a:t>
            </a:r>
            <a:r>
              <a:rPr lang="en-GB" sz="2200" dirty="0">
                <a:solidFill>
                  <a:srgbClr val="C00000"/>
                </a:solidFill>
              </a:rPr>
              <a:t>any type it’s given </a:t>
            </a:r>
            <a:r>
              <a:rPr lang="en-GB" sz="2200" dirty="0"/>
              <a:t>is called a </a:t>
            </a:r>
            <a:r>
              <a:rPr lang="en-GB" sz="2200" dirty="0">
                <a:solidFill>
                  <a:srgbClr val="C00000"/>
                </a:solidFill>
              </a:rPr>
              <a:t>polymorphic function</a:t>
            </a:r>
            <a:r>
              <a:rPr lang="en-GB" sz="2200" dirty="0"/>
              <a:t>.</a:t>
            </a:r>
          </a:p>
          <a:p>
            <a:r>
              <a:rPr lang="en-GB" sz="2200" dirty="0">
                <a:solidFill>
                  <a:srgbClr val="C00000"/>
                </a:solidFill>
              </a:rPr>
              <a:t>P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olymorphic functions </a:t>
            </a:r>
            <a:r>
              <a:rPr lang="en-GB" sz="2200" b="0" i="0" u="none" strike="noStrike" dirty="0">
                <a:effectLst/>
              </a:rPr>
              <a:t>are also </a:t>
            </a:r>
            <a:r>
              <a:rPr lang="en-GB" sz="2200" dirty="0"/>
              <a:t>called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generic functions</a:t>
            </a:r>
            <a:r>
              <a:rPr lang="en-GB" sz="2200" b="0" i="0" u="none" strike="noStrike" dirty="0">
                <a:effectLst/>
              </a:rPr>
              <a:t>.</a:t>
            </a:r>
            <a:endParaRPr lang="en-GB" sz="2200" dirty="0"/>
          </a:p>
          <a:p>
            <a:pPr marL="0" indent="0">
              <a:buNone/>
            </a:pPr>
            <a:endParaRPr lang="en-FI" sz="2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4B05BB3-32D1-354D-28BA-6D19A68C2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880" y="3428999"/>
            <a:ext cx="9810744" cy="2903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C09580-8146-741C-2788-7986F734AFAC}"/>
              </a:ext>
            </a:extLst>
          </p:cNvPr>
          <p:cNvSpPr txBox="1"/>
          <p:nvPr/>
        </p:nvSpPr>
        <p:spPr>
          <a:xfrm>
            <a:off x="1339095" y="3213556"/>
            <a:ext cx="4158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M</a:t>
            </a:r>
            <a:r>
              <a:rPr lang="en-FI" sz="2200" dirty="0"/>
              <a:t>onomorphic function:</a:t>
            </a:r>
          </a:p>
        </p:txBody>
      </p:sp>
    </p:spTree>
    <p:extLst>
      <p:ext uri="{BB962C8B-B14F-4D97-AF65-F5344CB8AC3E}">
        <p14:creationId xmlns:p14="http://schemas.microsoft.com/office/powerpoint/2010/main" val="351519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251"/>
            <a:ext cx="10556107" cy="1325563"/>
          </a:xfrm>
        </p:spPr>
        <p:txBody>
          <a:bodyPr/>
          <a:lstStyle/>
          <a:p>
            <a:r>
              <a:rPr lang="en-FI" dirty="0"/>
              <a:t>Polymorphic Functions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B89045-9D2E-9451-2B6A-9E8C8329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414" y="3865948"/>
            <a:ext cx="10259172" cy="2859801"/>
          </a:xfrm>
        </p:spPr>
        <p:txBody>
          <a:bodyPr>
            <a:noAutofit/>
          </a:bodyPr>
          <a:lstStyle/>
          <a:p>
            <a:r>
              <a:rPr lang="en-GB" sz="2200" b="0" i="0" u="none" strike="noStrike" dirty="0">
                <a:effectLst/>
              </a:rPr>
              <a:t>We’re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</a:rPr>
              <a:t>abstracting over the type of the array </a:t>
            </a:r>
            <a:r>
              <a:rPr lang="en-GB" sz="2200" b="0" i="0" u="none" strike="noStrike" dirty="0">
                <a:effectLst/>
              </a:rPr>
              <a:t>and the function used for searching it.</a:t>
            </a:r>
          </a:p>
          <a:p>
            <a:r>
              <a:rPr lang="en-GB" sz="2200" b="0" i="0" u="none" strike="noStrike" dirty="0">
                <a:effectLst/>
              </a:rPr>
              <a:t>we introduce a comma-separated list of type parameters, surrounded by square brackets (here, just a single [A])</a:t>
            </a:r>
          </a:p>
          <a:p>
            <a:r>
              <a:rPr lang="en-GB" sz="2200" b="0" i="0" u="none" strike="noStrike" dirty="0">
                <a:effectLst/>
              </a:rPr>
              <a:t>The type parameter list introduces type variables that can be referenced in the rest of the type signature (</a:t>
            </a:r>
            <a:r>
              <a:rPr lang="en-GB" sz="2200" b="0" i="1" u="none" strike="noStrike" dirty="0">
                <a:effectLst/>
              </a:rPr>
              <a:t>similar to parameters in th</a:t>
            </a:r>
            <a:r>
              <a:rPr lang="en-GB" sz="2200" i="1" dirty="0"/>
              <a:t>e argument list that are used in the function body</a:t>
            </a:r>
            <a:r>
              <a:rPr lang="en-GB" sz="2200" b="0" i="0" u="none" strike="noStrike" dirty="0">
                <a:effectLst/>
              </a:rPr>
              <a:t>).</a:t>
            </a:r>
          </a:p>
          <a:p>
            <a:r>
              <a:rPr lang="en-GB" sz="2200" b="0" i="0" u="none" strike="noStrike" dirty="0">
                <a:effectLst/>
              </a:rPr>
              <a:t>The fact that the same type variable is referenced in both places in the type signature implies that the type must be the same for both arguments</a:t>
            </a:r>
            <a:endParaRPr lang="en-FI" sz="2200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7C74A77-E029-400A-D44E-208B20BDF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79" y="997705"/>
            <a:ext cx="9260706" cy="289397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A84D3B2-60E9-24B6-5A48-AE59947C1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95" y="335189"/>
            <a:ext cx="5438021" cy="69668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42978-4184-AA88-DD61-7082792FEF68}"/>
              </a:ext>
            </a:extLst>
          </p:cNvPr>
          <p:cNvCxnSpPr/>
          <p:nvPr/>
        </p:nvCxnSpPr>
        <p:spPr>
          <a:xfrm flipV="1">
            <a:off x="5987143" y="631371"/>
            <a:ext cx="4539342" cy="58619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2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251"/>
            <a:ext cx="10556107" cy="1325563"/>
          </a:xfrm>
        </p:spPr>
        <p:txBody>
          <a:bodyPr/>
          <a:lstStyle/>
          <a:p>
            <a:r>
              <a:rPr lang="en-FI" dirty="0"/>
              <a:t>Partially Applied Functions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B89045-9D2E-9451-2B6A-9E8C8329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94" y="1419479"/>
            <a:ext cx="10556107" cy="994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0" i="0" dirty="0">
                <a:effectLst/>
              </a:rPr>
              <a:t>A Partially Applied function is a function where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one or more of its parameters </a:t>
            </a:r>
            <a:r>
              <a:rPr lang="en-GB" sz="2200" b="0" i="0" dirty="0">
                <a:effectLst/>
              </a:rPr>
              <a:t>have been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applied or bound to a value</a:t>
            </a:r>
            <a:r>
              <a:rPr lang="en-GB" sz="2200" b="0" i="0" dirty="0">
                <a:effectLst/>
              </a:rPr>
              <a:t>, creating a new function with one fewer parameter than the original.</a:t>
            </a:r>
            <a:endParaRPr lang="en-FI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CD756A-3E7B-AF18-B772-02A0FD7DAA85}"/>
              </a:ext>
            </a:extLst>
          </p:cNvPr>
          <p:cNvSpPr txBox="1"/>
          <p:nvPr/>
        </p:nvSpPr>
        <p:spPr>
          <a:xfrm>
            <a:off x="797692" y="3192446"/>
            <a:ext cx="61462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Times New Roman" panose="02020603050405020304" pitchFamily="18" charset="0"/>
              </a:rPr>
              <a:t>Now </a:t>
            </a:r>
            <a:r>
              <a:rPr lang="en-GB" sz="2200" b="0" i="0" dirty="0">
                <a:effectLst/>
                <a:latin typeface="Times New Roman" panose="02020603050405020304" pitchFamily="18" charset="0"/>
              </a:rPr>
              <a:t>we bind the first parameter to 2 so that it will always double the second parameter and store the resulting function reference into a property </a:t>
            </a:r>
            <a:r>
              <a:rPr lang="en-GB" sz="2200" b="1" i="0" dirty="0">
                <a:effectLst/>
                <a:latin typeface="Times New Roman" panose="02020603050405020304" pitchFamily="18" charset="0"/>
              </a:rPr>
              <a:t>double</a:t>
            </a:r>
            <a:r>
              <a:rPr lang="en-GB" sz="2200" b="0" i="0" dirty="0">
                <a:effectLst/>
                <a:latin typeface="Times New Roman" panose="02020603050405020304" pitchFamily="18" charset="0"/>
              </a:rPr>
              <a:t>.</a:t>
            </a:r>
            <a:endParaRPr lang="en-FI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DE7D5-1410-E0EA-78D8-881A7A752999}"/>
              </a:ext>
            </a:extLst>
          </p:cNvPr>
          <p:cNvSpPr txBox="1"/>
          <p:nvPr/>
        </p:nvSpPr>
        <p:spPr>
          <a:xfrm>
            <a:off x="649536" y="4789966"/>
            <a:ext cx="64425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i="0" dirty="0" err="1">
                <a:effectLst/>
                <a:latin typeface="Times New Roman" panose="02020603050405020304" pitchFamily="18" charset="0"/>
              </a:rPr>
              <a:t>doubleIt</a:t>
            </a:r>
            <a:r>
              <a:rPr lang="en-GB" sz="2200" b="0" i="0" dirty="0">
                <a:effectLst/>
                <a:latin typeface="Times New Roman" panose="02020603050405020304" pitchFamily="18" charset="0"/>
              </a:rPr>
              <a:t> now references a function that takes one parameter an Int.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  <a:latin typeface="Times New Roman" panose="02020603050405020304" pitchFamily="18" charset="0"/>
              </a:rPr>
              <a:t>The </a:t>
            </a:r>
            <a:r>
              <a:rPr lang="en-GB" sz="2200" b="0" i="0" dirty="0">
                <a:effectLst/>
                <a:latin typeface="Arial" panose="020B0604020202020204" pitchFamily="34" charset="0"/>
              </a:rPr>
              <a:t>‘</a:t>
            </a:r>
            <a:r>
              <a:rPr lang="en-GB" sz="2200" b="0" i="0" dirty="0">
                <a:effectLst/>
                <a:latin typeface="Times New Roman" panose="02020603050405020304" pitchFamily="18" charset="0"/>
              </a:rPr>
              <a:t>_</a:t>
            </a:r>
            <a:r>
              <a:rPr lang="en-GB" sz="2200" b="0" i="0" dirty="0">
                <a:effectLst/>
                <a:latin typeface="Arial" panose="020B0604020202020204" pitchFamily="34" charset="0"/>
              </a:rPr>
              <a:t>’ </a:t>
            </a:r>
            <a:r>
              <a:rPr lang="en-GB" sz="2200" b="0" i="0" dirty="0">
                <a:effectLst/>
                <a:latin typeface="Times New Roman" panose="02020603050405020304" pitchFamily="18" charset="0"/>
              </a:rPr>
              <a:t>underbar indicates a placeholder for future values, and the type that will be used with this placeholder is Int. </a:t>
            </a:r>
            <a:endParaRPr lang="en-FI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BCA1-F062-5734-F402-92D922C9D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340288"/>
            <a:ext cx="48641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D979C-8B19-5F52-B376-C9877BA7B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2779122"/>
            <a:ext cx="3060700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775910-9007-51C0-DE1D-8A6263245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4358166"/>
            <a:ext cx="4216400" cy="4318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354C906-243F-6389-ACC1-1FFF1EE7C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325" y="2745042"/>
            <a:ext cx="3784719" cy="55998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EB384F-84AF-F251-89F3-811D50284AFC}"/>
              </a:ext>
            </a:extLst>
          </p:cNvPr>
          <p:cNvSpPr txBox="1"/>
          <p:nvPr/>
        </p:nvSpPr>
        <p:spPr>
          <a:xfrm>
            <a:off x="7935687" y="3746444"/>
            <a:ext cx="3418114" cy="212365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0" i="0" dirty="0">
                <a:effectLst/>
              </a:rPr>
              <a:t>This allows for overloading of functions.</a:t>
            </a:r>
          </a:p>
          <a:p>
            <a:r>
              <a:rPr lang="en-GB" sz="2200" b="0" i="0" dirty="0">
                <a:effectLst/>
              </a:rPr>
              <a:t>overloading relates to functions with the same names but different parameter types.</a:t>
            </a:r>
            <a:endParaRPr lang="en-FI" sz="2200" dirty="0"/>
          </a:p>
        </p:txBody>
      </p:sp>
    </p:spTree>
    <p:extLst>
      <p:ext uri="{BB962C8B-B14F-4D97-AF65-F5344CB8AC3E}">
        <p14:creationId xmlns:p14="http://schemas.microsoft.com/office/powerpoint/2010/main" val="270373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251"/>
            <a:ext cx="10556107" cy="1325563"/>
          </a:xfrm>
        </p:spPr>
        <p:txBody>
          <a:bodyPr/>
          <a:lstStyle/>
          <a:p>
            <a:r>
              <a:rPr lang="en-FI" dirty="0"/>
              <a:t>Partially Applied Functions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B89045-9D2E-9451-2B6A-9E8C8329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414" y="1419479"/>
            <a:ext cx="10556107" cy="1585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0" i="0" dirty="0">
                <a:effectLst/>
              </a:rPr>
              <a:t>It is also </a:t>
            </a:r>
            <a:r>
              <a:rPr lang="en-GB" sz="2400" b="0" i="0" dirty="0">
                <a:solidFill>
                  <a:srgbClr val="C00000"/>
                </a:solidFill>
                <a:effectLst/>
              </a:rPr>
              <a:t>possible to have more than one parameter bound and more than one parameter left unbound</a:t>
            </a:r>
            <a:r>
              <a:rPr lang="en-GB" sz="2400" b="0" i="0" dirty="0">
                <a:effectLst/>
              </a:rPr>
              <a:t>. </a:t>
            </a:r>
          </a:p>
          <a:p>
            <a:pPr marL="0" indent="0">
              <a:buNone/>
            </a:pPr>
            <a:r>
              <a:rPr lang="en-GB" sz="2400" b="0" i="0" dirty="0">
                <a:effectLst/>
              </a:rPr>
              <a:t>These </a:t>
            </a:r>
            <a:r>
              <a:rPr lang="en-GB" sz="2400" b="0" i="0" dirty="0">
                <a:solidFill>
                  <a:srgbClr val="C00000"/>
                </a:solidFill>
                <a:effectLst/>
              </a:rPr>
              <a:t>parameters can be intermixed with any parameter in any position </a:t>
            </a:r>
            <a:r>
              <a:rPr lang="en-GB" sz="2400" b="0" i="0" dirty="0">
                <a:effectLst/>
              </a:rPr>
              <a:t>being bound or unbound as required.</a:t>
            </a:r>
            <a:endParaRPr lang="en-FI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EB384F-84AF-F251-89F3-811D50284AFC}"/>
              </a:ext>
            </a:extLst>
          </p:cNvPr>
          <p:cNvSpPr txBox="1"/>
          <p:nvPr/>
        </p:nvSpPr>
        <p:spPr>
          <a:xfrm>
            <a:off x="7935687" y="3746444"/>
            <a:ext cx="3418114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0" i="0" dirty="0">
                <a:effectLst/>
              </a:rPr>
              <a:t>Partially applied functions are useful for creating new functions from existing functions.</a:t>
            </a:r>
            <a:endParaRPr lang="en-FI" sz="22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533C3E7-859F-9EBF-AC10-93D319B61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14" y="3071614"/>
            <a:ext cx="5778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37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46" y="0"/>
            <a:ext cx="10556107" cy="1325563"/>
          </a:xfrm>
        </p:spPr>
        <p:txBody>
          <a:bodyPr/>
          <a:lstStyle/>
          <a:p>
            <a:r>
              <a:rPr lang="en-FI" dirty="0"/>
              <a:t>Currying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B89045-9D2E-9451-2B6A-9E8C8329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946" y="1051635"/>
            <a:ext cx="10556107" cy="1585169"/>
          </a:xfrm>
        </p:spPr>
        <p:txBody>
          <a:bodyPr>
            <a:noAutofit/>
          </a:bodyPr>
          <a:lstStyle/>
          <a:p>
            <a:r>
              <a:rPr lang="en-GB" sz="2200" b="0" i="0" dirty="0">
                <a:effectLst/>
              </a:rPr>
              <a:t>It is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an alternative approach to Partially Applied functions</a:t>
            </a:r>
            <a:r>
              <a:rPr lang="en-GB" sz="2200" b="0" i="0" dirty="0">
                <a:effectLst/>
              </a:rPr>
              <a:t>.</a:t>
            </a:r>
          </a:p>
          <a:p>
            <a:r>
              <a:rPr lang="en-GB" sz="2200" dirty="0">
                <a:solidFill>
                  <a:srgbClr val="C00000"/>
                </a:solidFill>
              </a:rPr>
              <a:t>A curried function is a function that is applied to multiple argument lists </a:t>
            </a:r>
            <a:r>
              <a:rPr lang="en-GB" sz="2200" dirty="0"/>
              <a:t>(in contrast a </a:t>
            </a:r>
            <a:r>
              <a:rPr lang="en-GB" sz="2200" dirty="0">
                <a:solidFill>
                  <a:srgbClr val="C00000"/>
                </a:solidFill>
              </a:rPr>
              <a:t>Partially Applied function has one argument list</a:t>
            </a:r>
            <a:r>
              <a:rPr lang="en-GB" sz="2200" dirty="0"/>
              <a:t>). </a:t>
            </a:r>
          </a:p>
          <a:p>
            <a:r>
              <a:rPr lang="en-GB" sz="2200" dirty="0"/>
              <a:t>Note that </a:t>
            </a:r>
            <a:r>
              <a:rPr lang="en-GB" sz="2200" dirty="0">
                <a:solidFill>
                  <a:srgbClr val="C00000"/>
                </a:solidFill>
              </a:rPr>
              <a:t>functions can have one or more parameter lists</a:t>
            </a:r>
            <a:r>
              <a:rPr lang="en-GB" sz="2200" dirty="0"/>
              <a:t>.</a:t>
            </a:r>
            <a:endParaRPr lang="en-FI" sz="22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8A30992-242F-DE24-8771-6CA7C39DA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14" y="2908304"/>
            <a:ext cx="3562043" cy="245765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BA3DC40-615D-81F5-6BF1-6DFC85047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215" y="2512992"/>
            <a:ext cx="3562043" cy="2708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77A2D7-C899-5A08-A4D6-692D460686D0}"/>
              </a:ext>
            </a:extLst>
          </p:cNvPr>
          <p:cNvSpPr txBox="1"/>
          <p:nvPr/>
        </p:nvSpPr>
        <p:spPr>
          <a:xfrm>
            <a:off x="966414" y="5260809"/>
            <a:ext cx="3172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0" i="0" dirty="0">
                <a:effectLst/>
              </a:rPr>
              <a:t>a single argument list with</a:t>
            </a:r>
          </a:p>
          <a:p>
            <a:r>
              <a:rPr lang="en-GB" sz="2200" b="0" i="0" dirty="0">
                <a:effectLst/>
              </a:rPr>
              <a:t>multiple parameters.</a:t>
            </a:r>
            <a:endParaRPr lang="en-FI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29711-0FB7-C640-BB88-6844BA0F159C}"/>
              </a:ext>
            </a:extLst>
          </p:cNvPr>
          <p:cNvSpPr txBox="1"/>
          <p:nvPr/>
        </p:nvSpPr>
        <p:spPr>
          <a:xfrm>
            <a:off x="6618514" y="5155245"/>
            <a:ext cx="51598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0" i="0" dirty="0">
                <a:solidFill>
                  <a:srgbClr val="C00000"/>
                </a:solidFill>
                <a:effectLst/>
              </a:rPr>
              <a:t>The same </a:t>
            </a:r>
            <a:r>
              <a:rPr lang="en-GB" sz="2200" b="0" i="0" dirty="0">
                <a:effectLst/>
              </a:rPr>
              <a:t>function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as a multiple argument function</a:t>
            </a:r>
            <a:r>
              <a:rPr lang="en-GB" sz="2200" b="0" i="0" dirty="0">
                <a:effectLst/>
              </a:rPr>
              <a:t>, in which each argument list takes a single argument/parameter.</a:t>
            </a:r>
            <a:endParaRPr lang="en-FI" sz="2200" dirty="0"/>
          </a:p>
        </p:txBody>
      </p:sp>
    </p:spTree>
    <p:extLst>
      <p:ext uri="{BB962C8B-B14F-4D97-AF65-F5344CB8AC3E}">
        <p14:creationId xmlns:p14="http://schemas.microsoft.com/office/powerpoint/2010/main" val="4182334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030" y="277516"/>
            <a:ext cx="10556107" cy="1325563"/>
          </a:xfrm>
        </p:spPr>
        <p:txBody>
          <a:bodyPr/>
          <a:lstStyle/>
          <a:p>
            <a:r>
              <a:rPr lang="en-FI" dirty="0"/>
              <a:t>Currying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B89045-9D2E-9451-2B6A-9E8C8329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30" y="1707500"/>
            <a:ext cx="6273801" cy="4761336"/>
          </a:xfrm>
        </p:spPr>
        <p:txBody>
          <a:bodyPr>
            <a:noAutofit/>
          </a:bodyPr>
          <a:lstStyle/>
          <a:p>
            <a:r>
              <a:rPr lang="en-GB" sz="2200" dirty="0"/>
              <a:t>This version results in </a:t>
            </a:r>
            <a:r>
              <a:rPr lang="en-GB" sz="2200" dirty="0">
                <a:solidFill>
                  <a:srgbClr val="C00000"/>
                </a:solidFill>
              </a:rPr>
              <a:t>two function invocations back to back</a:t>
            </a:r>
            <a:r>
              <a:rPr lang="en-GB" sz="2200" dirty="0"/>
              <a:t>. </a:t>
            </a:r>
          </a:p>
          <a:p>
            <a:r>
              <a:rPr lang="en-GB" sz="2200" dirty="0"/>
              <a:t>It is a bit like </a:t>
            </a:r>
            <a:r>
              <a:rPr lang="en-GB" sz="2200" dirty="0">
                <a:solidFill>
                  <a:srgbClr val="C00000"/>
                </a:solidFill>
              </a:rPr>
              <a:t>chaining two functions together</a:t>
            </a:r>
            <a:r>
              <a:rPr lang="en-GB" sz="2200" dirty="0"/>
              <a:t>.</a:t>
            </a:r>
          </a:p>
          <a:p>
            <a:r>
              <a:rPr lang="en-GB" sz="2200" dirty="0"/>
              <a:t>The </a:t>
            </a:r>
            <a:r>
              <a:rPr lang="en-GB" sz="2200" dirty="0">
                <a:solidFill>
                  <a:srgbClr val="C00000"/>
                </a:solidFill>
              </a:rPr>
              <a:t>first function </a:t>
            </a:r>
            <a:r>
              <a:rPr lang="en-GB" sz="2200" dirty="0"/>
              <a:t>invocation takes a single Int parameter x and </a:t>
            </a:r>
            <a:r>
              <a:rPr lang="en-GB" sz="2200" dirty="0">
                <a:solidFill>
                  <a:srgbClr val="C00000"/>
                </a:solidFill>
              </a:rPr>
              <a:t>returns </a:t>
            </a:r>
            <a:r>
              <a:rPr lang="en-GB" sz="2200" dirty="0"/>
              <a:t>a function </a:t>
            </a:r>
            <a:r>
              <a:rPr lang="en-GB" sz="2200" dirty="0">
                <a:solidFill>
                  <a:srgbClr val="C00000"/>
                </a:solidFill>
              </a:rPr>
              <a:t>value for the second function</a:t>
            </a:r>
            <a:r>
              <a:rPr lang="en-GB" sz="2200" dirty="0"/>
              <a:t>. </a:t>
            </a:r>
          </a:p>
          <a:p>
            <a:r>
              <a:rPr lang="en-GB" sz="2200" dirty="0"/>
              <a:t>The </a:t>
            </a:r>
            <a:r>
              <a:rPr lang="en-GB" sz="2200" dirty="0">
                <a:solidFill>
                  <a:srgbClr val="C00000"/>
                </a:solidFill>
              </a:rPr>
              <a:t>second function </a:t>
            </a:r>
            <a:r>
              <a:rPr lang="en-GB" sz="2200" dirty="0"/>
              <a:t>takes the Int parameter Y and </a:t>
            </a:r>
            <a:r>
              <a:rPr lang="en-GB" sz="2200" dirty="0">
                <a:solidFill>
                  <a:srgbClr val="C00000"/>
                </a:solidFill>
              </a:rPr>
              <a:t>applies it to the first function’s result</a:t>
            </a:r>
            <a:r>
              <a:rPr lang="en-GB" sz="2200" dirty="0"/>
              <a:t>.</a:t>
            </a:r>
            <a:endParaRPr lang="en-FI" sz="22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BA3DC40-615D-81F5-6BF1-6DFC85047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233" y="1603079"/>
            <a:ext cx="4948034" cy="37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6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000" y="197033"/>
            <a:ext cx="4174513" cy="1325563"/>
          </a:xfrm>
        </p:spPr>
        <p:txBody>
          <a:bodyPr/>
          <a:lstStyle/>
          <a:p>
            <a:r>
              <a:rPr lang="en-FI" dirty="0"/>
              <a:t>Using Curried Functions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B89045-9D2E-9451-2B6A-9E8C8329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5" y="555172"/>
            <a:ext cx="6273801" cy="1325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0" i="0" dirty="0">
                <a:effectLst/>
              </a:rPr>
              <a:t>These are all variations on the definition of the curried function.</a:t>
            </a:r>
            <a:endParaRPr lang="en-FI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E3E5F78-9C76-9D75-F12F-ACEE9437E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229" y="1726857"/>
            <a:ext cx="6887541" cy="2903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84DFD-E463-B9E4-28FB-0AF7C2897462}"/>
              </a:ext>
            </a:extLst>
          </p:cNvPr>
          <p:cNvSpPr txBox="1"/>
          <p:nvPr/>
        </p:nvSpPr>
        <p:spPr>
          <a:xfrm>
            <a:off x="2549310" y="5074691"/>
            <a:ext cx="7628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effectLst/>
              </a:rPr>
              <a:t>Partially Applied functions are more flexible in terms of which parameters are applied/bound and which are not yet applied/bound.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196026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Higher Order Function (HOF)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86C2-DC35-9858-DC05-690339A6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97587" cy="4486275"/>
          </a:xfrm>
        </p:spPr>
        <p:txBody>
          <a:bodyPr>
            <a:normAutofit lnSpcReduction="10000"/>
          </a:bodyPr>
          <a:lstStyle/>
          <a:p>
            <a:r>
              <a:rPr lang="en-GB" sz="2600" b="0" i="0" dirty="0">
                <a:effectLst/>
              </a:rPr>
              <a:t>Functions are values.</a:t>
            </a:r>
            <a:endParaRPr lang="en-GB" sz="2600" dirty="0"/>
          </a:p>
          <a:p>
            <a:r>
              <a:rPr lang="en-GB" sz="2600" dirty="0"/>
              <a:t>Functions in Scala are part of the type system.</a:t>
            </a:r>
          </a:p>
          <a:p>
            <a:pPr lvl="1"/>
            <a:r>
              <a:rPr lang="en-GB" dirty="0"/>
              <a:t>just as a parameter can be of type Int, Boolean or Person, </a:t>
            </a:r>
            <a:r>
              <a:rPr lang="en-GB" dirty="0">
                <a:solidFill>
                  <a:srgbClr val="C00000"/>
                </a:solidFill>
              </a:rPr>
              <a:t>a parameter to a method or a function can be another function</a:t>
            </a:r>
            <a:r>
              <a:rPr lang="en-GB" dirty="0"/>
              <a:t>. </a:t>
            </a:r>
            <a:endParaRPr lang="en-GB" sz="2600" b="0" i="0" dirty="0">
              <a:effectLst/>
            </a:endParaRPr>
          </a:p>
          <a:p>
            <a:pPr marL="0" indent="0" algn="ctr">
              <a:buNone/>
            </a:pPr>
            <a:r>
              <a:rPr lang="en-GB" sz="2600" b="1" dirty="0"/>
              <a:t>A function that takes a function as a parameter </a:t>
            </a:r>
          </a:p>
          <a:p>
            <a:pPr marL="0" indent="0" algn="ctr">
              <a:buNone/>
            </a:pPr>
            <a:r>
              <a:rPr lang="en-GB" sz="2600" b="1" dirty="0"/>
              <a:t>is referred to as a higher-order function.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HOFs are functions that do </a:t>
            </a:r>
            <a:r>
              <a:rPr lang="en-GB" sz="2600" dirty="0">
                <a:solidFill>
                  <a:srgbClr val="C00000"/>
                </a:solidFill>
              </a:rPr>
              <a:t>at least one of the following</a:t>
            </a:r>
            <a:r>
              <a:rPr lang="en-GB" sz="2600" dirty="0"/>
              <a:t>:</a:t>
            </a:r>
          </a:p>
          <a:p>
            <a:r>
              <a:rPr lang="en-GB" sz="2400" dirty="0"/>
              <a:t>Take as a parameter one or more functions.</a:t>
            </a:r>
          </a:p>
          <a:p>
            <a:r>
              <a:rPr lang="en-GB" sz="2400" b="0" i="0" dirty="0">
                <a:effectLst/>
              </a:rPr>
              <a:t>Return as output a function</a:t>
            </a:r>
            <a:endParaRPr lang="en-GB" sz="2400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3137C6-716A-E99A-0CC4-1487D829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6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251"/>
            <a:ext cx="10556107" cy="1325563"/>
          </a:xfrm>
        </p:spPr>
        <p:txBody>
          <a:bodyPr/>
          <a:lstStyle/>
          <a:p>
            <a:r>
              <a:rPr lang="en-FI" dirty="0"/>
              <a:t>Function Literals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B89045-9D2E-9451-2B6A-9E8C8329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415" y="1419479"/>
            <a:ext cx="10427892" cy="1334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0" i="0" u="none" strike="noStrike" dirty="0">
                <a:effectLst/>
              </a:rPr>
              <a:t>When we define a </a:t>
            </a:r>
            <a:r>
              <a:rPr lang="en-GB" sz="2400" b="0" i="0" u="none" strike="noStrike" dirty="0">
                <a:solidFill>
                  <a:srgbClr val="C00000"/>
                </a:solidFill>
                <a:effectLst/>
              </a:rPr>
              <a:t>function literal</a:t>
            </a:r>
            <a:r>
              <a:rPr lang="en-GB" sz="2400" b="0" i="0" u="none" strike="noStrike" dirty="0">
                <a:effectLst/>
              </a:rPr>
              <a:t>, what is actually being defined </a:t>
            </a:r>
            <a:r>
              <a:rPr lang="en-GB" sz="2400" b="0" i="0" u="none" strike="noStrike" dirty="0">
                <a:solidFill>
                  <a:srgbClr val="C00000"/>
                </a:solidFill>
                <a:effectLst/>
              </a:rPr>
              <a:t>in Scala is an object </a:t>
            </a:r>
            <a:r>
              <a:rPr lang="en-GB" sz="2400" b="0" i="0" u="none" strike="noStrike" dirty="0">
                <a:effectLst/>
              </a:rPr>
              <a:t>with a </a:t>
            </a:r>
            <a:r>
              <a:rPr lang="en-GB" sz="2400" b="0" i="0" u="none" strike="noStrike" dirty="0">
                <a:solidFill>
                  <a:srgbClr val="C00000"/>
                </a:solidFill>
                <a:effectLst/>
              </a:rPr>
              <a:t>method called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</a:rPr>
              <a:t>apply</a:t>
            </a:r>
            <a:r>
              <a:rPr lang="en-GB" sz="2400" b="0" i="0" u="none" strike="noStrike" dirty="0">
                <a:effectLst/>
              </a:rPr>
              <a:t>.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2400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(a, b) =&gt; a &lt; b 	</a:t>
            </a:r>
            <a:r>
              <a:rPr lang="en-GB" sz="2400" b="0" i="0" u="none" strike="noStrike" dirty="0">
                <a:effectLst/>
                <a:latin typeface="-apple-system"/>
              </a:rPr>
              <a:t>This is </a:t>
            </a:r>
            <a:r>
              <a:rPr lang="en-GB" sz="24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syntactic sugar </a:t>
            </a:r>
            <a:r>
              <a:rPr lang="en-GB" sz="2400" b="0" i="0" u="none" strike="noStrike" dirty="0">
                <a:effectLst/>
                <a:latin typeface="-apple-system"/>
              </a:rPr>
              <a:t>for the following object creation:</a:t>
            </a:r>
            <a:endParaRPr lang="en-FI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EB384F-84AF-F251-89F3-811D50284AFC}"/>
              </a:ext>
            </a:extLst>
          </p:cNvPr>
          <p:cNvSpPr txBox="1"/>
          <p:nvPr/>
        </p:nvSpPr>
        <p:spPr>
          <a:xfrm>
            <a:off x="902306" y="4006081"/>
            <a:ext cx="1042789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Function2[Int, Int, Boolean] is usually written (Int, Int) =&gt; Boolean.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the Function2 interface (known in Scala as a trait) has an </a:t>
            </a:r>
            <a:r>
              <a:rPr lang="en-GB" sz="2200" b="1" i="0" u="none" strike="noStrike" dirty="0">
                <a:effectLst/>
              </a:rPr>
              <a:t>apply</a:t>
            </a:r>
            <a:r>
              <a:rPr lang="en-GB" sz="2200" b="0" i="0" u="none" strike="noStrike" dirty="0">
                <a:effectLst/>
              </a:rPr>
              <a:t> method. </a:t>
            </a:r>
            <a:endParaRPr lang="en-FI" sz="22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72E90EC-F3B6-7405-E58A-612B647F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66" y="351894"/>
            <a:ext cx="6233056" cy="798541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9F5F7E21-41C3-21A4-B539-DFF4F2621315}"/>
              </a:ext>
            </a:extLst>
          </p:cNvPr>
          <p:cNvSpPr/>
          <p:nvPr/>
        </p:nvSpPr>
        <p:spPr>
          <a:xfrm>
            <a:off x="9318171" y="261257"/>
            <a:ext cx="2558143" cy="696686"/>
          </a:xfrm>
          <a:prstGeom prst="frame">
            <a:avLst>
              <a:gd name="adj1" fmla="val 46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44466B5-ECA5-DA4F-45E4-9D257CF7C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13" y="2959858"/>
            <a:ext cx="7894558" cy="1154597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421091F-1FED-BAC7-8876-AD45FBE8F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13" y="4699263"/>
            <a:ext cx="5245100" cy="66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D3F31E-A45F-A566-EBAE-569A72CF9EE1}"/>
              </a:ext>
            </a:extLst>
          </p:cNvPr>
          <p:cNvSpPr txBox="1"/>
          <p:nvPr/>
        </p:nvSpPr>
        <p:spPr>
          <a:xfrm>
            <a:off x="990406" y="5304380"/>
            <a:ext cx="97015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  <a:latin typeface="-apple-system"/>
              </a:rPr>
              <a:t>Function2 is just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an ordinary trait (an interface) </a:t>
            </a:r>
            <a:r>
              <a:rPr lang="en-GB" sz="2200" b="0" i="0" u="none" strike="noStrike" dirty="0">
                <a:effectLst/>
                <a:latin typeface="-apple-system"/>
              </a:rPr>
              <a:t>provided by the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standard Scala library</a:t>
            </a:r>
            <a:r>
              <a:rPr lang="en-GB" sz="2200" b="0" i="0" u="none" strike="noStrike" dirty="0">
                <a:effectLst/>
                <a:latin typeface="-apple-system"/>
              </a:rPr>
              <a:t> to represent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function objects that take two arguments</a:t>
            </a:r>
            <a:r>
              <a:rPr lang="en-GB" sz="2200" b="0" i="0" u="none" strike="noStrike" dirty="0">
                <a:effectLst/>
                <a:latin typeface="-apple-system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  <a:latin typeface="-apple-system"/>
              </a:rPr>
              <a:t>The library also provides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Function1, Function3,… Function X</a:t>
            </a:r>
            <a:r>
              <a:rPr lang="en-GB" sz="2200" b="0" i="0" u="none" strike="noStrike" dirty="0">
                <a:effectLst/>
                <a:latin typeface="-apple-system"/>
              </a:rPr>
              <a:t>, taking a number of arguments indicated by the name (In Scala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X</a:t>
            </a:r>
            <a:r>
              <a:rPr lang="en-GB" sz="2200" b="0" i="0" u="none" strike="noStrike" dirty="0">
                <a:effectLst/>
                <a:latin typeface="-apple-system"/>
              </a:rPr>
              <a:t> can maximum be </a:t>
            </a:r>
            <a:r>
              <a:rPr lang="en-GB" sz="2200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22</a:t>
            </a:r>
            <a:r>
              <a:rPr lang="en-GB" sz="2200" b="0" i="0" u="none" strike="noStrike" dirty="0">
                <a:effectLst/>
                <a:latin typeface="-apple-system"/>
              </a:rPr>
              <a:t>).</a:t>
            </a:r>
            <a:endParaRPr lang="en-FI" sz="2200" dirty="0"/>
          </a:p>
        </p:txBody>
      </p:sp>
    </p:spTree>
    <p:extLst>
      <p:ext uri="{BB962C8B-B14F-4D97-AF65-F5344CB8AC3E}">
        <p14:creationId xmlns:p14="http://schemas.microsoft.com/office/powerpoint/2010/main" val="255752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BEE3-26F7-81B9-9EF3-2A3A6400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FI" dirty="0"/>
              <a:t>References</a:t>
            </a:r>
          </a:p>
        </p:txBody>
      </p:sp>
      <p:pic>
        <p:nvPicPr>
          <p:cNvPr id="5" name="Picture 4" descr="Stack of books">
            <a:extLst>
              <a:ext uri="{FF2B5EF4-FFF2-40B4-BE49-F238E27FC236}">
                <a16:creationId xmlns:a16="http://schemas.microsoft.com/office/drawing/2014/main" id="{C6C4819A-D3F0-4D51-AE4B-961719A63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64" r="310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AA05E-7E5F-B88E-C776-E33C48683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260" y="1990397"/>
            <a:ext cx="5715000" cy="3843666"/>
          </a:xfrm>
        </p:spPr>
        <p:txBody>
          <a:bodyPr>
            <a:noAutofit/>
          </a:bodyPr>
          <a:lstStyle/>
          <a:p>
            <a:r>
              <a:rPr lang="en-GB" sz="2400" dirty="0" err="1"/>
              <a:t>Chiusano</a:t>
            </a:r>
            <a:r>
              <a:rPr lang="en-GB" sz="2400" dirty="0"/>
              <a:t>, P., &amp; Bjarnason, R. (2014). </a:t>
            </a:r>
            <a:r>
              <a:rPr lang="en-GB" sz="2400" i="1" dirty="0"/>
              <a:t>Functional Programming in Scala</a:t>
            </a:r>
            <a:r>
              <a:rPr lang="en-GB" sz="2400" dirty="0"/>
              <a:t>. Manning publications.</a:t>
            </a:r>
          </a:p>
          <a:p>
            <a:r>
              <a:rPr lang="en-GB" sz="2400" dirty="0"/>
              <a:t>Hunt, J. (2018). A Beginner’s Guide to Scala, Object Orientation and Functional Programming. In </a:t>
            </a:r>
            <a:r>
              <a:rPr lang="en-GB" sz="2400" i="1" dirty="0"/>
              <a:t>A Beginner’s Guide to Scala, Object Orientation and Functional Programming</a:t>
            </a:r>
            <a:r>
              <a:rPr lang="en-GB" sz="2400" dirty="0"/>
              <a:t>. Springer International Publishing. https://</a:t>
            </a:r>
            <a:r>
              <a:rPr lang="en-GB" sz="2400" dirty="0" err="1"/>
              <a:t>doi.org</a:t>
            </a:r>
            <a:r>
              <a:rPr lang="en-GB" sz="2400" dirty="0"/>
              <a:t>/10.1007/978-3-319-75771-1</a:t>
            </a:r>
          </a:p>
        </p:txBody>
      </p:sp>
    </p:spTree>
    <p:extLst>
      <p:ext uri="{BB962C8B-B14F-4D97-AF65-F5344CB8AC3E}">
        <p14:creationId xmlns:p14="http://schemas.microsoft.com/office/powerpoint/2010/main" val="391781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Scala Higher Order Functions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DAFB6B-E2B6-6762-3BE7-A804EC1D6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pic>
        <p:nvPicPr>
          <p:cNvPr id="10" name="Content Placeholder 9" descr="Text&#10;&#10;Description automatically generated with medium confidence">
            <a:extLst>
              <a:ext uri="{FF2B5EF4-FFF2-40B4-BE49-F238E27FC236}">
                <a16:creationId xmlns:a16="http://schemas.microsoft.com/office/drawing/2014/main" id="{48CD7245-F5CB-A86D-D810-7F609F073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43485" y="3006272"/>
            <a:ext cx="3073400" cy="4445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27E28B-B271-3710-87A5-5572B4F90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250" y="3645808"/>
            <a:ext cx="4123871" cy="4445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2E055E8-790D-0C98-1D3A-42D49FB8774E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9775371" cy="1005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A</a:t>
            </a:r>
            <a:r>
              <a:rPr lang="en-GB" sz="2200" b="0" i="0" dirty="0">
                <a:effectLst/>
              </a:rPr>
              <a:t> function definition defines a function type.</a:t>
            </a:r>
          </a:p>
          <a:p>
            <a:r>
              <a:rPr lang="en-GB" sz="2200" dirty="0"/>
              <a:t>A</a:t>
            </a:r>
            <a:r>
              <a:rPr lang="en-GB" sz="2200" b="0" i="0" dirty="0">
                <a:effectLst/>
              </a:rPr>
              <a:t> type that takes zero or a set of parameters (of given types) and returns a result. </a:t>
            </a:r>
            <a:endParaRPr lang="en-GB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9832E93-F1B4-E6A8-4DB4-4FC20F52C9D2}"/>
              </a:ext>
            </a:extLst>
          </p:cNvPr>
          <p:cNvSpPr txBox="1">
            <a:spLocks/>
          </p:cNvSpPr>
          <p:nvPr/>
        </p:nvSpPr>
        <p:spPr>
          <a:xfrm>
            <a:off x="1208314" y="3169272"/>
            <a:ext cx="5257800" cy="796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b="0" i="0" dirty="0">
                <a:effectLst/>
              </a:rPr>
              <a:t>It is a one parameter function that takes </a:t>
            </a:r>
          </a:p>
          <a:p>
            <a:pPr marL="0" indent="0">
              <a:buNone/>
            </a:pPr>
            <a:r>
              <a:rPr lang="en-GB" sz="2200" b="0" i="0" dirty="0">
                <a:effectLst/>
              </a:rPr>
              <a:t>an Int and returns an Int— that is its type.</a:t>
            </a:r>
            <a:endParaRPr lang="en-GB" sz="22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8E8477-AE97-0039-F0AE-E1873B542090}"/>
              </a:ext>
            </a:extLst>
          </p:cNvPr>
          <p:cNvSpPr txBox="1">
            <a:spLocks/>
          </p:cNvSpPr>
          <p:nvPr/>
        </p:nvSpPr>
        <p:spPr>
          <a:xfrm>
            <a:off x="1023259" y="4660104"/>
            <a:ext cx="6651170" cy="1159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b="0" i="0" dirty="0">
                <a:effectLst/>
              </a:rPr>
              <a:t>Thus a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parameter that expects to be given a reference to a function</a:t>
            </a:r>
            <a:r>
              <a:rPr lang="en-GB" sz="2200" b="0" i="0" dirty="0">
                <a:effectLst/>
              </a:rPr>
              <a:t> that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takes an int and returns an Int </a:t>
            </a:r>
            <a:r>
              <a:rPr lang="en-GB" sz="2200" b="0" i="0" dirty="0">
                <a:effectLst/>
              </a:rPr>
              <a:t>can be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given a reference to any function that takes an Int and returns an Int.</a:t>
            </a:r>
            <a:endParaRPr lang="en-GB" sz="2200" dirty="0">
              <a:solidFill>
                <a:srgbClr val="C00000"/>
              </a:solidFill>
            </a:endParaRPr>
          </a:p>
        </p:txBody>
      </p:sp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62396B-001F-BB17-DBD6-102558A10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4128" y="4541384"/>
            <a:ext cx="3225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480" y="73579"/>
            <a:ext cx="10515600" cy="1325563"/>
          </a:xfrm>
        </p:spPr>
        <p:txBody>
          <a:bodyPr/>
          <a:lstStyle/>
          <a:p>
            <a:r>
              <a:rPr lang="en-FI" dirty="0"/>
              <a:t>Scala Higher Order Functions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DAFB6B-E2B6-6762-3BE7-A804EC1D6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2E055E8-790D-0C98-1D3A-42D49FB8774E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9775371" cy="1005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456C4EF-9CDF-21D8-C871-F9D356B6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80" y="1115509"/>
            <a:ext cx="5086349" cy="436517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740934-C066-676A-94A8-52251D6D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14" y="1690688"/>
            <a:ext cx="3396343" cy="813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FI" sz="2400" dirty="0"/>
              <a:t>The concept of HOF also applies to methods.</a:t>
            </a:r>
          </a:p>
        </p:txBody>
      </p:sp>
      <p:pic>
        <p:nvPicPr>
          <p:cNvPr id="9" name="Picture 8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9F84F7F2-AEAF-AF81-34C4-5C9D94E34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514" y="2533197"/>
            <a:ext cx="5238748" cy="269194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07796D-53A0-0313-D900-F16DDCCFA54C}"/>
              </a:ext>
            </a:extLst>
          </p:cNvPr>
          <p:cNvSpPr txBox="1"/>
          <p:nvPr/>
        </p:nvSpPr>
        <p:spPr>
          <a:xfrm>
            <a:off x="1412423" y="5513654"/>
            <a:ext cx="9361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0" i="0" dirty="0">
                <a:effectLst/>
              </a:rPr>
              <a:t>The function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apply is a higher-order function</a:t>
            </a:r>
            <a:r>
              <a:rPr lang="en-GB" sz="2200" b="0" i="0" dirty="0">
                <a:effectLst/>
              </a:rPr>
              <a:t> because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its behaviour </a:t>
            </a:r>
            <a:r>
              <a:rPr lang="en-GB" sz="2200" b="0" i="0" dirty="0">
                <a:effectLst/>
              </a:rPr>
              <a:t>(and its result) will </a:t>
            </a:r>
            <a:r>
              <a:rPr lang="en-GB" sz="2200" b="0" i="0" dirty="0">
                <a:solidFill>
                  <a:srgbClr val="C00000"/>
                </a:solidFill>
                <a:effectLst/>
              </a:rPr>
              <a:t>depend on the behaviour defined by another function</a:t>
            </a:r>
            <a:r>
              <a:rPr lang="en-GB" sz="2200" b="0" i="0" dirty="0">
                <a:effectLst/>
              </a:rPr>
              <a:t>—the one passed into it.</a:t>
            </a:r>
            <a:endParaRPr lang="en-FI" sz="2200" dirty="0"/>
          </a:p>
        </p:txBody>
      </p:sp>
    </p:spTree>
    <p:extLst>
      <p:ext uri="{BB962C8B-B14F-4D97-AF65-F5344CB8AC3E}">
        <p14:creationId xmlns:p14="http://schemas.microsoft.com/office/powerpoint/2010/main" val="23167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980" y="140100"/>
            <a:ext cx="4451520" cy="1325563"/>
          </a:xfrm>
        </p:spPr>
        <p:txBody>
          <a:bodyPr/>
          <a:lstStyle/>
          <a:p>
            <a:r>
              <a:rPr lang="en-FI" b="1" dirty="0">
                <a:solidFill>
                  <a:schemeClr val="accent6"/>
                </a:solidFill>
              </a:rPr>
              <a:t>Scala HOF!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DAFB6B-E2B6-6762-3BE7-A804EC1D6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C55A02-4E1F-3A5C-E76B-B8317885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546100"/>
            <a:ext cx="60198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7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980" y="140100"/>
            <a:ext cx="4451520" cy="1325563"/>
          </a:xfrm>
        </p:spPr>
        <p:txBody>
          <a:bodyPr/>
          <a:lstStyle/>
          <a:p>
            <a:r>
              <a:rPr lang="en-FI" b="1" dirty="0">
                <a:solidFill>
                  <a:schemeClr val="accent6"/>
                </a:solidFill>
              </a:rPr>
              <a:t>Scala HOF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DAFB6B-E2B6-6762-3BE7-A804EC1D6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C55A02-4E1F-3A5C-E76B-B8317885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46100"/>
            <a:ext cx="6019800" cy="551180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8FF45F-B59E-C81B-BD21-F2370F804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759" y="2536371"/>
            <a:ext cx="7938298" cy="33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6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Why to use Higher Order Functions?</a:t>
            </a:r>
          </a:p>
        </p:txBody>
      </p:sp>
      <p:pic>
        <p:nvPicPr>
          <p:cNvPr id="7" name="Content Placeholder 6" descr="Text&#10;&#10;Description automatically generated with low confidence">
            <a:extLst>
              <a:ext uri="{FF2B5EF4-FFF2-40B4-BE49-F238E27FC236}">
                <a16:creationId xmlns:a16="http://schemas.microsoft.com/office/drawing/2014/main" id="{6F8611D2-CE9A-9D9C-DED6-89D7EB8B3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14972" y="2658938"/>
            <a:ext cx="1388792" cy="631269"/>
          </a:xfr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D3601A9-C0ED-6249-6C8B-EE1AFDB82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202" y="3866566"/>
            <a:ext cx="3480981" cy="50176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2600" dirty="0"/>
              <a:t>T</a:t>
            </a:r>
            <a:r>
              <a:rPr lang="en-GB" sz="2600" dirty="0"/>
              <a:t>he</a:t>
            </a:r>
            <a:r>
              <a:rPr lang="en-FI" sz="2600" dirty="0"/>
              <a:t> key is:</a:t>
            </a:r>
          </a:p>
          <a:p>
            <a:r>
              <a:rPr lang="en-GB" sz="2600" dirty="0"/>
              <a:t>W</a:t>
            </a:r>
            <a:r>
              <a:rPr lang="en-GB" sz="2600" b="0" i="0" dirty="0">
                <a:effectLst/>
              </a:rPr>
              <a:t>e may know that </a:t>
            </a:r>
            <a:r>
              <a:rPr lang="en-GB" sz="2600" b="0" i="1" dirty="0">
                <a:solidFill>
                  <a:srgbClr val="C00000"/>
                </a:solidFill>
                <a:effectLst/>
              </a:rPr>
              <a:t>some function </a:t>
            </a:r>
            <a:r>
              <a:rPr lang="en-GB" sz="2600" b="0" i="0" dirty="0">
                <a:effectLst/>
              </a:rPr>
              <a:t>should be applied to the value 10 but we do not </a:t>
            </a:r>
            <a:r>
              <a:rPr lang="en-GB" sz="2600" b="0" dirty="0">
                <a:solidFill>
                  <a:srgbClr val="C00000"/>
                </a:solidFill>
                <a:effectLst/>
              </a:rPr>
              <a:t>yet know what </a:t>
            </a:r>
            <a:r>
              <a:rPr lang="en-GB" sz="2600" b="0" i="1" dirty="0">
                <a:solidFill>
                  <a:srgbClr val="C00000"/>
                </a:solidFill>
                <a:effectLst/>
              </a:rPr>
              <a:t>it</a:t>
            </a:r>
            <a:r>
              <a:rPr lang="en-GB" sz="2600" b="0" dirty="0">
                <a:solidFill>
                  <a:srgbClr val="C00000"/>
                </a:solidFill>
                <a:effectLst/>
              </a:rPr>
              <a:t> could be</a:t>
            </a:r>
            <a:r>
              <a:rPr lang="en-GB" sz="2600" b="0" i="0" dirty="0">
                <a:effectLst/>
              </a:rPr>
              <a:t>.</a:t>
            </a:r>
          </a:p>
          <a:p>
            <a:r>
              <a:rPr lang="en-GB" sz="2600" dirty="0"/>
              <a:t>we are </a:t>
            </a:r>
            <a:r>
              <a:rPr lang="en-GB" sz="2600" dirty="0">
                <a:solidFill>
                  <a:srgbClr val="C00000"/>
                </a:solidFill>
              </a:rPr>
              <a:t>creating a reusable piece of code</a:t>
            </a:r>
          </a:p>
          <a:p>
            <a:r>
              <a:rPr lang="en-GB" sz="2600" dirty="0"/>
              <a:t>The piece of code that will apply an appropriate function to the data (we have) when that function is known.</a:t>
            </a:r>
            <a:endParaRPr lang="en-FI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F367F-3075-799E-A916-028B75FDE4D1}"/>
              </a:ext>
            </a:extLst>
          </p:cNvPr>
          <p:cNvSpPr txBox="1"/>
          <p:nvPr/>
        </p:nvSpPr>
        <p:spPr>
          <a:xfrm>
            <a:off x="8088686" y="1483969"/>
            <a:ext cx="38620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0" i="0" dirty="0">
                <a:effectLst/>
              </a:rPr>
              <a:t>We could have called one of the functions (f1 to f4) directly by passing in the integer to be used.</a:t>
            </a:r>
            <a:endParaRPr lang="en-FI" sz="2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5BAB7-65E2-00EC-8F57-B667B02D2788}"/>
              </a:ext>
            </a:extLst>
          </p:cNvPr>
          <p:cNvSpPr txBox="1"/>
          <p:nvPr/>
        </p:nvSpPr>
        <p:spPr>
          <a:xfrm>
            <a:off x="8198872" y="3374501"/>
            <a:ext cx="3261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00" dirty="0">
                <a:solidFill>
                  <a:srgbClr val="C00000"/>
                </a:solidFill>
              </a:rPr>
              <a:t>S</a:t>
            </a:r>
            <a:r>
              <a:rPr lang="en-FI" sz="2100" dirty="0">
                <a:solidFill>
                  <a:srgbClr val="C00000"/>
                </a:solidFill>
              </a:rPr>
              <a:t>ame result as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6406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251"/>
            <a:ext cx="6618514" cy="1325563"/>
          </a:xfrm>
        </p:spPr>
        <p:txBody>
          <a:bodyPr/>
          <a:lstStyle/>
          <a:p>
            <a:r>
              <a:rPr lang="en-FI" dirty="0"/>
              <a:t>Higher Order Functions </a:t>
            </a:r>
            <a:br>
              <a:rPr lang="en-FI" dirty="0"/>
            </a:br>
            <a:r>
              <a:rPr lang="en-FI" dirty="0"/>
              <a:t>Scenario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6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363E6C5-FE8E-E0A2-4581-C9678D318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663" y="60782"/>
            <a:ext cx="4700715" cy="455193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B89045-9D2E-9451-2B6A-9E8C8329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79" y="1583928"/>
            <a:ext cx="6894893" cy="4805985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/>
              <a:t>P</a:t>
            </a:r>
            <a:r>
              <a:rPr lang="en-GB" sz="2400" b="1" i="0" dirty="0">
                <a:effectLst/>
              </a:rPr>
              <a:t>erson</a:t>
            </a:r>
            <a:r>
              <a:rPr lang="en-GB" sz="2400" b="0" i="0" dirty="0">
                <a:effectLst/>
              </a:rPr>
              <a:t> </a:t>
            </a:r>
            <a:r>
              <a:rPr lang="en-GB" sz="2400" b="1" i="0" dirty="0">
                <a:effectLst/>
              </a:rPr>
              <a:t>class</a:t>
            </a:r>
            <a:r>
              <a:rPr lang="en-GB" sz="2400" b="0" i="0" dirty="0">
                <a:effectLst/>
              </a:rPr>
              <a:t> has a </a:t>
            </a:r>
            <a:r>
              <a:rPr lang="en-GB" sz="2400" b="1" i="0" dirty="0">
                <a:effectLst/>
              </a:rPr>
              <a:t>salary</a:t>
            </a:r>
            <a:r>
              <a:rPr lang="en-GB" sz="2400" b="0" i="0" dirty="0">
                <a:effectLst/>
              </a:rPr>
              <a:t> property. </a:t>
            </a:r>
            <a:r>
              <a:rPr lang="en-GB" sz="2400" b="0" i="0" dirty="0">
                <a:solidFill>
                  <a:srgbClr val="C00000"/>
                </a:solidFill>
                <a:effectLst/>
              </a:rPr>
              <a:t>But</a:t>
            </a:r>
            <a:r>
              <a:rPr lang="en-GB" sz="2400" b="0" i="0" dirty="0">
                <a:effectLst/>
              </a:rPr>
              <a:t>, we do not know how to calculate the tax because it is dependent on external factors.</a:t>
            </a:r>
          </a:p>
          <a:p>
            <a:r>
              <a:rPr lang="en-GB" sz="2400" b="1" i="0" dirty="0" err="1">
                <a:effectLst/>
              </a:rPr>
              <a:t>calculateTax</a:t>
            </a:r>
            <a:r>
              <a:rPr lang="en-GB" sz="2400" b="0" i="0" dirty="0">
                <a:effectLst/>
              </a:rPr>
              <a:t> method could take an appropriate function that performs that calculation and provides the tax value.</a:t>
            </a:r>
          </a:p>
          <a:p>
            <a:r>
              <a:rPr lang="en-GB" sz="2400" b="1" dirty="0"/>
              <a:t>class Person</a:t>
            </a:r>
            <a:r>
              <a:rPr lang="en-GB" sz="2400" dirty="0"/>
              <a:t> itself does not have a way of calculating the tax</a:t>
            </a:r>
          </a:p>
          <a:p>
            <a:r>
              <a:rPr lang="en-GB" sz="2400" b="1" dirty="0" err="1"/>
              <a:t>taxCalculator</a:t>
            </a:r>
            <a:r>
              <a:rPr lang="en-GB" sz="2400" dirty="0"/>
              <a:t> </a:t>
            </a:r>
            <a:r>
              <a:rPr lang="en-GB" sz="2400" dirty="0" err="1"/>
              <a:t>val</a:t>
            </a:r>
            <a:r>
              <a:rPr lang="en-GB" sz="2400" dirty="0"/>
              <a:t> variable contains a reference to a function. </a:t>
            </a:r>
          </a:p>
          <a:p>
            <a:r>
              <a:rPr lang="en-GB" sz="2400" dirty="0"/>
              <a:t>The </a:t>
            </a:r>
            <a:r>
              <a:rPr lang="en-GB" sz="2400" b="1" dirty="0" err="1"/>
              <a:t>calculateTax</a:t>
            </a:r>
            <a:r>
              <a:rPr lang="en-GB" sz="2400" dirty="0"/>
              <a:t> method is called by passing in the </a:t>
            </a:r>
            <a:r>
              <a:rPr lang="en-GB" sz="2400" dirty="0" err="1"/>
              <a:t>taxCalculator</a:t>
            </a:r>
            <a:r>
              <a:rPr lang="en-GB" sz="2400" dirty="0"/>
              <a:t> function.</a:t>
            </a:r>
          </a:p>
          <a:p>
            <a:endParaRPr lang="en-GB" sz="2400" dirty="0"/>
          </a:p>
          <a:p>
            <a:pPr marL="0" indent="0" algn="ctr">
              <a:buNone/>
            </a:pPr>
            <a:r>
              <a:rPr lang="en-GB" sz="2500" dirty="0"/>
              <a:t>Thus the </a:t>
            </a:r>
            <a:r>
              <a:rPr lang="en-GB" sz="2500" dirty="0">
                <a:solidFill>
                  <a:srgbClr val="C00000"/>
                </a:solidFill>
              </a:rPr>
              <a:t>class person is a reusable class </a:t>
            </a:r>
            <a:r>
              <a:rPr lang="en-GB" sz="2500" dirty="0"/>
              <a:t>that </a:t>
            </a:r>
            <a:r>
              <a:rPr lang="en-GB" sz="2500" dirty="0">
                <a:solidFill>
                  <a:srgbClr val="C00000"/>
                </a:solidFill>
              </a:rPr>
              <a:t>can have different tax calculation strategies </a:t>
            </a:r>
            <a:r>
              <a:rPr lang="en-GB" sz="2500" dirty="0"/>
              <a:t>defined for it.</a:t>
            </a:r>
          </a:p>
          <a:p>
            <a:endParaRPr lang="en-GB" sz="2400" dirty="0">
              <a:latin typeface="Times New Roman" panose="02020603050405020304" pitchFamily="18" charset="0"/>
            </a:endParaRPr>
          </a:p>
          <a:p>
            <a:endParaRPr lang="en-GB" sz="2400" b="0" i="0" dirty="0">
              <a:effectLst/>
            </a:endParaRPr>
          </a:p>
          <a:p>
            <a:endParaRPr lang="en-GB" b="0" i="0" dirty="0">
              <a:effectLst/>
            </a:endParaRPr>
          </a:p>
          <a:p>
            <a:endParaRPr lang="en-FI" dirty="0"/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3A50DA-2501-52AA-B922-EB3B9B924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673" y="4612716"/>
            <a:ext cx="4330693" cy="1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9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337-FC0A-D87F-39AE-872D27B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251"/>
            <a:ext cx="10556107" cy="1325563"/>
          </a:xfrm>
        </p:spPr>
        <p:txBody>
          <a:bodyPr/>
          <a:lstStyle/>
          <a:p>
            <a:r>
              <a:rPr lang="en-FI" dirty="0"/>
              <a:t>Higher Order Functions in Scala Collections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F93C94-D560-1560-B3B7-0CCE8530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057900"/>
            <a:ext cx="1905000" cy="800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D14634-58F2-4D2D-2653-470F3E195431}"/>
              </a:ext>
            </a:extLst>
          </p:cNvPr>
          <p:cNvSpPr txBox="1">
            <a:spLocks/>
          </p:cNvSpPr>
          <p:nvPr/>
        </p:nvSpPr>
        <p:spPr>
          <a:xfrm>
            <a:off x="966414" y="1726857"/>
            <a:ext cx="6273801" cy="399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B89045-9D2E-9451-2B6A-9E8C8329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79" y="1583928"/>
            <a:ext cx="10556107" cy="839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0" i="0" dirty="0">
                <a:effectLst/>
              </a:rPr>
              <a:t>The </a:t>
            </a:r>
            <a:r>
              <a:rPr lang="en-GB" sz="2200" b="1" i="0" dirty="0">
                <a:effectLst/>
              </a:rPr>
              <a:t>filter</a:t>
            </a:r>
            <a:r>
              <a:rPr lang="en-GB" sz="2200" b="0" i="0" dirty="0">
                <a:effectLst/>
              </a:rPr>
              <a:t> method and the </a:t>
            </a:r>
            <a:r>
              <a:rPr lang="en-GB" sz="2200" b="1" i="0" dirty="0">
                <a:effectLst/>
              </a:rPr>
              <a:t>foreach</a:t>
            </a:r>
            <a:r>
              <a:rPr lang="en-GB" sz="2200" b="0" i="0" dirty="0">
                <a:effectLst/>
              </a:rPr>
              <a:t> method</a:t>
            </a:r>
            <a:r>
              <a:rPr lang="en-GB" sz="2200" dirty="0"/>
              <a:t> – the two most popular HOFs used with Scala collection classes (</a:t>
            </a:r>
            <a:r>
              <a:rPr lang="en-GB" sz="2200" b="1" dirty="0"/>
              <a:t>Class List</a:t>
            </a:r>
            <a:r>
              <a:rPr lang="en-GB" sz="2200" dirty="0"/>
              <a:t>).</a:t>
            </a:r>
          </a:p>
          <a:p>
            <a:endParaRPr lang="en-GB" dirty="0">
              <a:latin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</a:endParaRPr>
          </a:p>
          <a:p>
            <a:endParaRPr lang="en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D1382-376F-E13E-0061-B65C06FF4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10" y="2781696"/>
            <a:ext cx="5946015" cy="482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CD756A-3E7B-AF18-B772-02A0FD7DAA85}"/>
              </a:ext>
            </a:extLst>
          </p:cNvPr>
          <p:cNvSpPr txBox="1"/>
          <p:nvPr/>
        </p:nvSpPr>
        <p:spPr>
          <a:xfrm>
            <a:off x="646475" y="3595687"/>
            <a:ext cx="61462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</a:rPr>
              <a:t>The parameter to </a:t>
            </a:r>
            <a:r>
              <a:rPr lang="en-GB" sz="2200" b="1" i="0" dirty="0">
                <a:effectLst/>
              </a:rPr>
              <a:t>filter</a:t>
            </a:r>
            <a:r>
              <a:rPr lang="en-GB" sz="2200" b="0" i="0" dirty="0">
                <a:effectLst/>
              </a:rPr>
              <a:t> method is a type of function that takes a single parameter and returns a Boolean. The whole method itself return a new List. </a:t>
            </a:r>
            <a:endParaRPr lang="en-GB" sz="2200" dirty="0"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dirty="0">
                <a:effectLst/>
                <a:latin typeface="Times New Roman" panose="02020603050405020304" pitchFamily="18" charset="0"/>
              </a:rPr>
              <a:t>‘</a:t>
            </a:r>
            <a:r>
              <a:rPr lang="en-GB" sz="2200" dirty="0"/>
              <a:t>A’ is a placeholder for the type held by the List.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The function p is used to test all the elements in the List. Those that return true are included in the list of values returned.</a:t>
            </a:r>
            <a:endParaRPr lang="en-FI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666FAA-7C70-1E82-826A-021D4138E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714" y="2792080"/>
            <a:ext cx="4505453" cy="482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2DE7D5-1410-E0EA-78D8-881A7A752999}"/>
              </a:ext>
            </a:extLst>
          </p:cNvPr>
          <p:cNvSpPr txBox="1"/>
          <p:nvPr/>
        </p:nvSpPr>
        <p:spPr>
          <a:xfrm>
            <a:off x="7560154" y="3643433"/>
            <a:ext cx="36884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The foreach method applies a function ‘f’ to all elements of the list in turn.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Any result generated by the function ‘f’ is discarded.</a:t>
            </a:r>
            <a:endParaRPr lang="en-FI" sz="2200" dirty="0"/>
          </a:p>
        </p:txBody>
      </p:sp>
    </p:spTree>
    <p:extLst>
      <p:ext uri="{BB962C8B-B14F-4D97-AF65-F5344CB8AC3E}">
        <p14:creationId xmlns:p14="http://schemas.microsoft.com/office/powerpoint/2010/main" val="202220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5463</TotalTime>
  <Words>1493</Words>
  <Application>Microsoft Macintosh PowerPoint</Application>
  <PresentationFormat>Widescreen</PresentationFormat>
  <Paragraphs>152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Times New Roman</vt:lpstr>
      <vt:lpstr>Office Theme</vt:lpstr>
      <vt:lpstr>Lecture 3  Higher Order Functions</vt:lpstr>
      <vt:lpstr>Higher Order Function (HOF)</vt:lpstr>
      <vt:lpstr>Scala Higher Order Functions</vt:lpstr>
      <vt:lpstr>Scala Higher Order Functions</vt:lpstr>
      <vt:lpstr>Scala HOF!</vt:lpstr>
      <vt:lpstr>Scala HOF</vt:lpstr>
      <vt:lpstr>Why to use Higher Order Functions?</vt:lpstr>
      <vt:lpstr>Higher Order Functions  Scenario</vt:lpstr>
      <vt:lpstr>Higher Order Functions in Scala Collections</vt:lpstr>
      <vt:lpstr>Higher Order Functions in Scala Collections</vt:lpstr>
      <vt:lpstr>Higher Order Functions</vt:lpstr>
      <vt:lpstr>Higher Order Functions</vt:lpstr>
      <vt:lpstr>Polymorphic Functions</vt:lpstr>
      <vt:lpstr>Polymorphic Functions</vt:lpstr>
      <vt:lpstr>Partially Applied Functions</vt:lpstr>
      <vt:lpstr>Partially Applied Functions</vt:lpstr>
      <vt:lpstr>Currying</vt:lpstr>
      <vt:lpstr>Currying</vt:lpstr>
      <vt:lpstr>Using Curried Functions</vt:lpstr>
      <vt:lpstr>Function Literals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L1: Introduction to Databases</dc:title>
  <dc:creator>Iflaah Salman</dc:creator>
  <cp:lastModifiedBy>Iflaah Salman</cp:lastModifiedBy>
  <cp:revision>867</cp:revision>
  <dcterms:created xsi:type="dcterms:W3CDTF">2023-01-13T09:53:44Z</dcterms:created>
  <dcterms:modified xsi:type="dcterms:W3CDTF">2023-03-28T06:42:32Z</dcterms:modified>
</cp:coreProperties>
</file>